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42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5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1B49-6AD1-4EC2-A1EC-C20F7ACE9240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FCB5-5F97-4F20-AFF6-4A4A78DA6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25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1B49-6AD1-4EC2-A1EC-C20F7ACE9240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FCB5-5F97-4F20-AFF6-4A4A78DA6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61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1B49-6AD1-4EC2-A1EC-C20F7ACE9240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FCB5-5F97-4F20-AFF6-4A4A78DA6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723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1B49-6AD1-4EC2-A1EC-C20F7ACE9240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FCB5-5F97-4F20-AFF6-4A4A78DA6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53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1B49-6AD1-4EC2-A1EC-C20F7ACE9240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FCB5-5F97-4F20-AFF6-4A4A78DA6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23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1B49-6AD1-4EC2-A1EC-C20F7ACE9240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FCB5-5F97-4F20-AFF6-4A4A78DA6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66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1B49-6AD1-4EC2-A1EC-C20F7ACE9240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FCB5-5F97-4F20-AFF6-4A4A78DA6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53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1B49-6AD1-4EC2-A1EC-C20F7ACE9240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FCB5-5F97-4F20-AFF6-4A4A78DA6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96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1B49-6AD1-4EC2-A1EC-C20F7ACE9240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FCB5-5F97-4F20-AFF6-4A4A78DA6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14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1B49-6AD1-4EC2-A1EC-C20F7ACE9240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FCB5-5F97-4F20-AFF6-4A4A78DA6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63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1B49-6AD1-4EC2-A1EC-C20F7ACE9240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FCB5-5F97-4F20-AFF6-4A4A78DA6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70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81B49-6AD1-4EC2-A1EC-C20F7ACE9240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6FCB5-5F97-4F20-AFF6-4A4A78DA6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56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 3 (продолжение)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subTitle" idx="1"/>
          </p:nvPr>
        </p:nvSpPr>
        <p:spPr>
          <a:solidFill>
            <a:srgbClr val="A74219"/>
          </a:solidFill>
        </p:spPr>
        <p:txBody>
          <a:bodyPr>
            <a:normAutofit fontScale="825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sz="4900" b="1" dirty="0" smtClean="0">
                <a:solidFill>
                  <a:schemeClr val="bg1"/>
                </a:solidFill>
              </a:rPr>
              <a:t>Показатели оценки эффективности инвестиционного проекта </a:t>
            </a:r>
            <a:r>
              <a:rPr lang="ru-RU" sz="4900" b="1" dirty="0" smtClean="0">
                <a:solidFill>
                  <a:srgbClr val="C00000"/>
                </a:solidFill>
              </a:rPr>
              <a:t/>
            </a:r>
            <a:br>
              <a:rPr lang="ru-RU" sz="4900" b="1" dirty="0" smtClean="0">
                <a:solidFill>
                  <a:srgbClr val="C00000"/>
                </a:solidFill>
              </a:rPr>
            </a:br>
            <a:endParaRPr lang="ru-RU" sz="49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89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A74219"/>
          </a:solidFill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Третья группа «Какой окажется отдача</a:t>
            </a:r>
            <a:r>
              <a:rPr lang="ru-RU" b="1" dirty="0" smtClean="0">
                <a:solidFill>
                  <a:schemeClr val="bg1"/>
                </a:solidFill>
              </a:rPr>
              <a:t>?»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538" y="1898142"/>
            <a:ext cx="8495308" cy="431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7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837" y="2935223"/>
            <a:ext cx="7484992" cy="297180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5837" y="2196654"/>
            <a:ext cx="7484992" cy="752199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A74219"/>
          </a:solidFill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Третья группа «Какой окажется отдача</a:t>
            </a:r>
            <a:r>
              <a:rPr lang="ru-RU" b="1" dirty="0" smtClean="0">
                <a:solidFill>
                  <a:schemeClr val="bg1"/>
                </a:solidFill>
              </a:rPr>
              <a:t>?»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13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9912" y="1267841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0000"/>
                </a:solidFill>
                <a:latin typeface="PT Sans"/>
              </a:rPr>
              <a:t>Пример </a:t>
            </a:r>
            <a:r>
              <a:rPr lang="ru-RU" b="1" dirty="0" smtClean="0">
                <a:solidFill>
                  <a:srgbClr val="000000"/>
                </a:solidFill>
                <a:latin typeface="PT Sans"/>
              </a:rPr>
              <a:t>3 </a:t>
            </a:r>
            <a:endParaRPr lang="ru-RU" b="1" dirty="0">
              <a:solidFill>
                <a:srgbClr val="000000"/>
              </a:solidFill>
              <a:latin typeface="PT Sans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Посчитаем </a:t>
            </a:r>
            <a:r>
              <a:rPr lang="ru-RU" dirty="0"/>
              <a:t>показатели доходности для </a:t>
            </a:r>
            <a:r>
              <a:rPr lang="ru-RU" dirty="0" smtClean="0"/>
              <a:t>фермы.</a:t>
            </a:r>
          </a:p>
          <a:p>
            <a:pPr marL="0" indent="0">
              <a:buNone/>
            </a:pPr>
            <a:r>
              <a:rPr lang="ru-RU" b="1" u="sng" dirty="0" smtClean="0"/>
              <a:t>Находим: </a:t>
            </a:r>
            <a:r>
              <a:rPr lang="en-US" b="1" u="sng" dirty="0" smtClean="0"/>
              <a:t>NPV</a:t>
            </a:r>
            <a:r>
              <a:rPr lang="ru-RU" b="1" u="sng" dirty="0"/>
              <a:t> </a:t>
            </a:r>
            <a:r>
              <a:rPr lang="ru-RU" b="1" u="sng" dirty="0" smtClean="0"/>
              <a:t>= 52, 8  (ЧДП </a:t>
            </a:r>
            <a:r>
              <a:rPr lang="ru-RU" b="1" u="sng" dirty="0" err="1" smtClean="0"/>
              <a:t>дисконтир</a:t>
            </a:r>
            <a:r>
              <a:rPr lang="ru-RU" b="1" u="sng" dirty="0" smtClean="0"/>
              <a:t> складываем)</a:t>
            </a:r>
          </a:p>
          <a:p>
            <a:pPr marL="0" indent="0">
              <a:buNone/>
            </a:pPr>
            <a:r>
              <a:rPr lang="ru-RU" sz="5100" b="1" u="sng" dirty="0" smtClean="0">
                <a:solidFill>
                  <a:srgbClr val="FF0000"/>
                </a:solidFill>
              </a:rPr>
              <a:t>, </a:t>
            </a:r>
            <a:r>
              <a:rPr lang="ru-RU" sz="5100" b="1" u="sng" dirty="0" smtClean="0">
                <a:solidFill>
                  <a:srgbClr val="FF0000"/>
                </a:solidFill>
              </a:rPr>
              <a:t>IRR,</a:t>
            </a:r>
          </a:p>
          <a:p>
            <a:pPr marL="0" indent="0">
              <a:buNone/>
            </a:pPr>
            <a:r>
              <a:rPr lang="en-US" sz="3500" b="1" u="sng" dirty="0" smtClean="0">
                <a:solidFill>
                  <a:srgbClr val="FF0000"/>
                </a:solidFill>
              </a:rPr>
              <a:t>PI</a:t>
            </a:r>
            <a:r>
              <a:rPr lang="ru-RU" sz="3500" b="1" u="sng" dirty="0" smtClean="0">
                <a:solidFill>
                  <a:srgbClr val="FF0000"/>
                </a:solidFill>
              </a:rPr>
              <a:t> = 0.95 (ЧДП (кроме 0 периода) / сумму инвестиций),</a:t>
            </a:r>
          </a:p>
          <a:p>
            <a:pPr marL="0" indent="0">
              <a:buNone/>
            </a:pPr>
            <a:endParaRPr lang="ru-RU" sz="35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u="sng" dirty="0" smtClean="0"/>
              <a:t>индекс совокупных затрат</a:t>
            </a:r>
            <a:endParaRPr lang="ru-RU" b="1" u="sng" dirty="0" smtClean="0"/>
          </a:p>
          <a:p>
            <a:pPr marL="0" indent="0">
              <a:buNone/>
            </a:pPr>
            <a:r>
              <a:rPr lang="ru-RU" dirty="0" smtClean="0"/>
              <a:t>Для </a:t>
            </a:r>
            <a:r>
              <a:rPr lang="ru-RU" dirty="0"/>
              <a:t>расчета и интерпретации IRR </a:t>
            </a:r>
            <a:r>
              <a:rPr lang="ru-RU" dirty="0" smtClean="0"/>
              <a:t>потребуются значения: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ставка </a:t>
            </a:r>
            <a:r>
              <a:rPr lang="ru-RU" dirty="0" smtClean="0"/>
              <a:t>реинвестирования = 10</a:t>
            </a:r>
            <a:r>
              <a:rPr lang="ru-RU" dirty="0" smtClean="0"/>
              <a:t>%;</a:t>
            </a:r>
          </a:p>
          <a:p>
            <a:r>
              <a:rPr lang="ru-RU" dirty="0" smtClean="0"/>
              <a:t>ставка </a:t>
            </a:r>
            <a:r>
              <a:rPr lang="ru-RU" dirty="0"/>
              <a:t>финансирования проекта. Пусть она совпадает со ставкой дисконтирования 15</a:t>
            </a:r>
            <a:r>
              <a:rPr lang="ru-RU" dirty="0" smtClean="0"/>
              <a:t>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894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A74219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Показатели оценки эффективности инвестиционного проекта 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0967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позволяют </a:t>
            </a:r>
            <a:r>
              <a:rPr lang="ru-RU" dirty="0"/>
              <a:t>инвестору </a:t>
            </a:r>
            <a:r>
              <a:rPr lang="ru-RU" dirty="0" smtClean="0"/>
              <a:t>понять: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сколько </a:t>
            </a:r>
            <a:r>
              <a:rPr lang="ru-RU" dirty="0"/>
              <a:t>средств </a:t>
            </a:r>
            <a:r>
              <a:rPr lang="ru-RU" dirty="0" smtClean="0"/>
              <a:t>вложить?</a:t>
            </a:r>
          </a:p>
          <a:p>
            <a:r>
              <a:rPr lang="ru-RU" dirty="0" smtClean="0"/>
              <a:t>когда </a:t>
            </a:r>
            <a:r>
              <a:rPr lang="ru-RU" dirty="0"/>
              <a:t>инвестиции принесут </a:t>
            </a:r>
            <a:r>
              <a:rPr lang="ru-RU" dirty="0" smtClean="0"/>
              <a:t>прибыль?</a:t>
            </a:r>
          </a:p>
          <a:p>
            <a:r>
              <a:rPr lang="ru-RU" dirty="0" smtClean="0"/>
              <a:t>какой </a:t>
            </a:r>
            <a:r>
              <a:rPr lang="ru-RU" dirty="0"/>
              <a:t>окажется </a:t>
            </a:r>
            <a:r>
              <a:rPr lang="ru-RU" dirty="0" smtClean="0"/>
              <a:t>отдача?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26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079" y="1307554"/>
            <a:ext cx="8221458" cy="344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18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6624" y="2643188"/>
            <a:ext cx="7492555" cy="19468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1743" y="1636776"/>
            <a:ext cx="7838173" cy="100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7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0874" y="2643188"/>
            <a:ext cx="7507926" cy="30622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598" y="1636776"/>
            <a:ext cx="7838173" cy="100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1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3051"/>
          </a:xfrm>
          <a:solidFill>
            <a:srgbClr val="A74219"/>
          </a:solidFill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Первая группа «Сколько средств вложить</a:t>
            </a:r>
            <a:r>
              <a:rPr lang="ru-RU" b="1" dirty="0" smtClean="0">
                <a:solidFill>
                  <a:schemeClr val="bg1"/>
                </a:solidFill>
              </a:rPr>
              <a:t>?»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904" y="1965578"/>
            <a:ext cx="7850078" cy="437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61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2480" y="161416"/>
            <a:ext cx="10515600" cy="669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Пример </a:t>
            </a:r>
            <a:r>
              <a:rPr lang="ru-RU" b="1" dirty="0" smtClean="0"/>
              <a:t>1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Агрохолдинг </a:t>
            </a:r>
            <a:r>
              <a:rPr lang="ru-RU" dirty="0"/>
              <a:t>рассматривает проект покупки фермы для разведения коров на </a:t>
            </a:r>
            <a:r>
              <a:rPr lang="ru-RU" dirty="0" smtClean="0"/>
              <a:t>продажу.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Плановые </a:t>
            </a:r>
            <a:r>
              <a:rPr lang="ru-RU" b="1" dirty="0"/>
              <a:t>траты</a:t>
            </a:r>
            <a:r>
              <a:rPr lang="ru-RU" dirty="0"/>
              <a:t> складываются </a:t>
            </a:r>
            <a:r>
              <a:rPr lang="ru-RU" dirty="0" smtClean="0"/>
              <a:t>из:</a:t>
            </a:r>
          </a:p>
          <a:p>
            <a:pPr marL="0" indent="0">
              <a:buNone/>
            </a:pPr>
            <a:r>
              <a:rPr lang="ru-RU" dirty="0" smtClean="0"/>
              <a:t>стоимости </a:t>
            </a:r>
            <a:r>
              <a:rPr lang="ru-RU" dirty="0"/>
              <a:t>фермы – </a:t>
            </a:r>
            <a:r>
              <a:rPr lang="ru-RU" b="1" dirty="0"/>
              <a:t>150</a:t>
            </a:r>
            <a:r>
              <a:rPr lang="ru-RU" dirty="0"/>
              <a:t> млн руб. единовременно в момент </a:t>
            </a:r>
            <a:r>
              <a:rPr lang="ru-RU" dirty="0" smtClean="0"/>
              <a:t>приобретения;</a:t>
            </a:r>
          </a:p>
          <a:p>
            <a:pPr marL="0" indent="0">
              <a:buNone/>
            </a:pPr>
            <a:r>
              <a:rPr lang="ru-RU" dirty="0" smtClean="0"/>
              <a:t>капитальных </a:t>
            </a:r>
            <a:r>
              <a:rPr lang="ru-RU" dirty="0"/>
              <a:t>вложений в продуктивный скот – </a:t>
            </a:r>
            <a:r>
              <a:rPr lang="ru-RU" b="1" dirty="0"/>
              <a:t>120</a:t>
            </a:r>
            <a:r>
              <a:rPr lang="ru-RU" dirty="0"/>
              <a:t> млн руб. ежегодно в первые два года </a:t>
            </a:r>
            <a:r>
              <a:rPr lang="ru-RU" dirty="0" smtClean="0"/>
              <a:t>проекта;</a:t>
            </a:r>
          </a:p>
          <a:p>
            <a:pPr marL="0" indent="0">
              <a:buNone/>
            </a:pPr>
            <a:r>
              <a:rPr lang="ru-RU" dirty="0" smtClean="0"/>
              <a:t>операционных </a:t>
            </a:r>
            <a:r>
              <a:rPr lang="ru-RU" dirty="0"/>
              <a:t>расходов за вычетом амортизации 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b="1" dirty="0"/>
              <a:t>50</a:t>
            </a:r>
            <a:r>
              <a:rPr lang="ru-RU" dirty="0"/>
              <a:t> млн руб. ежегодно в каждый год </a:t>
            </a:r>
            <a:r>
              <a:rPr lang="ru-RU" dirty="0" smtClean="0"/>
              <a:t>проекта.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Плановые доходы:</a:t>
            </a:r>
          </a:p>
          <a:p>
            <a:pPr marL="0" indent="0">
              <a:buNone/>
            </a:pPr>
            <a:r>
              <a:rPr lang="ru-RU" dirty="0" smtClean="0"/>
              <a:t>продажа </a:t>
            </a:r>
            <a:r>
              <a:rPr lang="ru-RU" dirty="0"/>
              <a:t>бычков – </a:t>
            </a:r>
            <a:r>
              <a:rPr lang="ru-RU" b="1" dirty="0"/>
              <a:t>150</a:t>
            </a:r>
            <a:r>
              <a:rPr lang="ru-RU" dirty="0"/>
              <a:t> млн руб. ежегодно, начиная со второго года. Структура источников инвестиций: </a:t>
            </a:r>
            <a:r>
              <a:rPr lang="ru-RU" b="1" dirty="0"/>
              <a:t>40%</a:t>
            </a:r>
            <a:r>
              <a:rPr lang="ru-RU" dirty="0"/>
              <a:t> – собственные; </a:t>
            </a:r>
            <a:r>
              <a:rPr lang="ru-RU" b="1" dirty="0"/>
              <a:t>60%</a:t>
            </a:r>
            <a:r>
              <a:rPr lang="ru-RU" dirty="0"/>
              <a:t> – заемные.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Ставка </a:t>
            </a:r>
            <a:r>
              <a:rPr lang="ru-RU" dirty="0"/>
              <a:t>дисконтирования – </a:t>
            </a:r>
            <a:r>
              <a:rPr lang="ru-RU" b="1" dirty="0"/>
              <a:t>15%. </a:t>
            </a:r>
            <a:r>
              <a:rPr lang="ru-RU" dirty="0"/>
              <a:t>Финансовая модель проекта строилась из расчета пяти лет (в млн руб</a:t>
            </a:r>
            <a:r>
              <a:rPr lang="ru-RU" dirty="0" smtClean="0"/>
              <a:t>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20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838200" y="365125"/>
            <a:ext cx="11076432" cy="1043051"/>
          </a:xfrm>
          <a:prstGeom prst="rect">
            <a:avLst/>
          </a:prstGeom>
          <a:solidFill>
            <a:srgbClr val="A74219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chemeClr val="bg1"/>
                </a:solidFill>
              </a:rPr>
              <a:t>Вторая группа «Когда инвестиции принесут прибыль</a:t>
            </a:r>
            <a:r>
              <a:rPr lang="ru-RU" sz="3600" b="1" dirty="0" smtClean="0">
                <a:solidFill>
                  <a:schemeClr val="bg1"/>
                </a:solidFill>
              </a:rPr>
              <a:t>?»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742" y="1497330"/>
            <a:ext cx="8049514" cy="525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09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9976" y="1274124"/>
            <a:ext cx="110611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 smtClean="0">
                <a:solidFill>
                  <a:srgbClr val="000000"/>
                </a:solidFill>
                <a:effectLst/>
                <a:latin typeface="PT Sans"/>
              </a:rPr>
              <a:t>Пример 2 </a:t>
            </a:r>
          </a:p>
          <a:p>
            <a:endParaRPr lang="ru-RU" sz="2400" dirty="0">
              <a:solidFill>
                <a:srgbClr val="000000"/>
              </a:solidFill>
              <a:latin typeface="PT Sans"/>
            </a:endParaRP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PT Sans"/>
              </a:rPr>
              <a:t>Агрохолдинг планирует владеть фермой </a:t>
            </a:r>
            <a:r>
              <a:rPr lang="ru-RU" sz="2400" b="1" i="0" dirty="0" smtClean="0">
                <a:solidFill>
                  <a:srgbClr val="000000"/>
                </a:solidFill>
                <a:effectLst/>
                <a:latin typeface="PT Sans"/>
              </a:rPr>
              <a:t>10 лет.</a:t>
            </a: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PT Sans"/>
              </a:rPr>
              <a:t>Ее ликвидационная стоимость равняется остаточной на последний расчетный период.</a:t>
            </a: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PT Sans"/>
              </a:rPr>
              <a:t>А максимально возможный срок эксплуатации составляет </a:t>
            </a:r>
            <a:r>
              <a:rPr lang="ru-RU" sz="2400" b="1" i="0" dirty="0" smtClean="0">
                <a:solidFill>
                  <a:srgbClr val="000000"/>
                </a:solidFill>
                <a:effectLst/>
                <a:latin typeface="PT Sans"/>
              </a:rPr>
              <a:t>20 лет. </a:t>
            </a:r>
            <a:endParaRPr lang="ru-RU" sz="2400" b="1" i="0" dirty="0">
              <a:solidFill>
                <a:srgbClr val="000000"/>
              </a:solidFill>
              <a:effectLst/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408470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256</Words>
  <Application>Microsoft Office PowerPoint</Application>
  <PresentationFormat>Произвольный</PresentationFormat>
  <Paragraphs>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Тема 3 (продолжение)</vt:lpstr>
      <vt:lpstr> Показатели оценки эффективности инвестиционного проекта  </vt:lpstr>
      <vt:lpstr>Презентация PowerPoint</vt:lpstr>
      <vt:lpstr>Презентация PowerPoint</vt:lpstr>
      <vt:lpstr>Презентация PowerPoint</vt:lpstr>
      <vt:lpstr>Первая группа «Сколько средств вложить?»</vt:lpstr>
      <vt:lpstr>Презентация PowerPoint</vt:lpstr>
      <vt:lpstr>Презентация PowerPoint</vt:lpstr>
      <vt:lpstr>Презентация PowerPoint</vt:lpstr>
      <vt:lpstr>Третья группа «Какой окажется отдача?»</vt:lpstr>
      <vt:lpstr>Третья группа «Какой окажется отдача?»</vt:lpstr>
      <vt:lpstr>Презентация PowerPoint</vt:lpstr>
    </vt:vector>
  </TitlesOfParts>
  <Company>ООО "Корпоративные финансы"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adminMain</cp:lastModifiedBy>
  <cp:revision>9</cp:revision>
  <dcterms:created xsi:type="dcterms:W3CDTF">2023-05-12T07:36:32Z</dcterms:created>
  <dcterms:modified xsi:type="dcterms:W3CDTF">2023-05-22T10:52:18Z</dcterms:modified>
</cp:coreProperties>
</file>